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9" r:id="rId19"/>
    <p:sldId id="283" r:id="rId20"/>
    <p:sldId id="284" r:id="rId21"/>
    <p:sldId id="259" r:id="rId22"/>
    <p:sldId id="260" r:id="rId23"/>
    <p:sldId id="261" r:id="rId24"/>
    <p:sldId id="262" r:id="rId25"/>
    <p:sldId id="264" r:id="rId26"/>
    <p:sldId id="263" r:id="rId27"/>
    <p:sldId id="265" r:id="rId28"/>
    <p:sldId id="266" r:id="rId29"/>
    <p:sldId id="267" r:id="rId30"/>
    <p:sldId id="304" r:id="rId31"/>
    <p:sldId id="305" r:id="rId32"/>
    <p:sldId id="306" r:id="rId33"/>
    <p:sldId id="307" r:id="rId34"/>
    <p:sldId id="290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sz="1800"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sz="1800"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sz="180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57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19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5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47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02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31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6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32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37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26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sz="1800"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sz="1800"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sz="1800"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3913-A369-4C84-B3B9-0C07C18C2914}" type="datetimeFigureOut">
              <a:rPr lang="pt-BR" smtClean="0"/>
              <a:t>27/03/2017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ED5D7-5945-4AEA-AA9F-5B251B8E7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0455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0343" y="418011"/>
            <a:ext cx="10737669" cy="1147538"/>
          </a:xfrm>
        </p:spPr>
        <p:txBody>
          <a:bodyPr/>
          <a:lstStyle/>
          <a:p>
            <a:r>
              <a:rPr lang="pt-BR" dirty="0"/>
              <a:t>UNIVERSIDADE FEDERAL DE SERGIPE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0342" y="1675675"/>
            <a:ext cx="10737669" cy="1752600"/>
          </a:xfrm>
        </p:spPr>
        <p:txBody>
          <a:bodyPr/>
          <a:lstStyle/>
          <a:p>
            <a:pPr algn="ctr"/>
            <a:r>
              <a:rPr lang="pt-BR" dirty="0"/>
              <a:t>Projeto de conclusão da disciplina de Engenharia de software i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15324" y="4055941"/>
            <a:ext cx="79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Antonio</a:t>
            </a:r>
            <a:r>
              <a:rPr lang="pt-BR" sz="2800" dirty="0"/>
              <a:t> Lucas de Almeida e Fabricia de Jesus Santos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0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782" t="21838" r="23369" b="5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8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348" t="21838" r="23913" b="5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675" t="21838" r="24130" b="58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5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000" t="21838" r="23261" b="50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2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282" t="21838" r="23478" b="50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3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717" t="16216" r="29892" b="49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9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239" t="21838" r="23261" b="50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285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913" t="36322" r="37935" b="25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6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1197" t="15056" r="20652" b="8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8" y="367970"/>
            <a:ext cx="11410122" cy="4622485"/>
          </a:xfrm>
          <a:prstGeom prst="rect">
            <a:avLst/>
          </a:prstGeom>
        </p:spPr>
      </p:pic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6082748" y="3598976"/>
            <a:ext cx="3935896" cy="959772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chemeClr val="tx1"/>
                </a:solidFill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1650634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1196" t="15829" r="20543" b="7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do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projeto visará construir um sistema que facilite a produção e a manutenção das informações relativas aos tratamentos em pacientes da clínica com controles seguros e de fácil acesso a quem é devido (discentes, docentes, técnicos e administrador). O sistema deve facilitar o aceso e a juntada de informações. Deverá ter calendário de eventos, já que os tratamentos odontológicos são periodizados. Cada ator terá um nível de hierarquia que permitirá o acesso às informações considerando o nível de sua especialidade. O sistema permitirá a avaliação dos discentes pelos docentes de maneira rápida e efetiva.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1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Requisitos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Requisitos de Negócio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Requisitos de Usuário</a:t>
            </a:r>
          </a:p>
          <a:p>
            <a:pPr marL="0" indent="0" algn="ctr">
              <a:buNone/>
            </a:pP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00588"/>
              </p:ext>
            </p:extLst>
          </p:nvPr>
        </p:nvGraphicFramePr>
        <p:xfrm>
          <a:off x="1219201" y="2286001"/>
          <a:ext cx="5079999" cy="4094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244">
                  <a:extLst>
                    <a:ext uri="{9D8B030D-6E8A-4147-A177-3AD203B41FA5}">
                      <a16:colId xmlns:a16="http://schemas.microsoft.com/office/drawing/2014/main" val="3667293962"/>
                    </a:ext>
                  </a:extLst>
                </a:gridCol>
                <a:gridCol w="4213755">
                  <a:extLst>
                    <a:ext uri="{9D8B030D-6E8A-4147-A177-3AD203B41FA5}">
                      <a16:colId xmlns:a16="http://schemas.microsoft.com/office/drawing/2014/main" val="2486842749"/>
                    </a:ext>
                  </a:extLst>
                </a:gridCol>
              </a:tblGrid>
              <a:tr h="3537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Código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94381646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NE001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aluno poderá acompanhar via web os prontuários dos pacientes.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7088574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NE002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O aluno poderá manter uma agenda organizada via web.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5199448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NE003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O professor poderá visualizar todos os prontuários dos seus alunos.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5361974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NE004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O aluno terá agilidade no cadastro de seus pacientes.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403974400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NE005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aluno poderá alterar os prontuários com mais rapidez, sem precisa reescrever tudo.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1276637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NE006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professor terá o benefício de melhorar a avaliação dos seus alunos.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03913066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NE007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professor terá uma evolução nos acompanhamentos dos seus alunos.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406951113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NE008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técnico terá mais facilidade em designar o paciente para o aluno.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309432363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797666"/>
              </p:ext>
            </p:extLst>
          </p:nvPr>
        </p:nvGraphicFramePr>
        <p:xfrm>
          <a:off x="6502400" y="2286001"/>
          <a:ext cx="5080001" cy="40944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442">
                  <a:extLst>
                    <a:ext uri="{9D8B030D-6E8A-4147-A177-3AD203B41FA5}">
                      <a16:colId xmlns:a16="http://schemas.microsoft.com/office/drawing/2014/main" val="3679229281"/>
                    </a:ext>
                  </a:extLst>
                </a:gridCol>
                <a:gridCol w="4170559">
                  <a:extLst>
                    <a:ext uri="{9D8B030D-6E8A-4147-A177-3AD203B41FA5}">
                      <a16:colId xmlns:a16="http://schemas.microsoft.com/office/drawing/2014/main" val="2970806050"/>
                    </a:ext>
                  </a:extLst>
                </a:gridCol>
              </a:tblGrid>
              <a:tr h="475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Código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086197819"/>
                  </a:ext>
                </a:extLst>
              </a:tr>
              <a:tr h="10267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RU001 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Realização de cadastro prévio para professor, aluno e técnico no sistema.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049397198"/>
                  </a:ext>
                </a:extLst>
              </a:tr>
              <a:tr h="5183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RU002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Realização de cadastro efetivo no sistema.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134005555"/>
                  </a:ext>
                </a:extLst>
              </a:tr>
              <a:tr h="5183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RU003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Criação de prontuário clinico por meio de aplicação web.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603065122"/>
                  </a:ext>
                </a:extLst>
              </a:tr>
              <a:tr h="5183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RU004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Consulta do prontuário clinico.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4090175637"/>
                  </a:ext>
                </a:extLst>
              </a:tr>
              <a:tr h="5183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RU005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Agendamento de consultas clinicas.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680413486"/>
                  </a:ext>
                </a:extLst>
              </a:tr>
              <a:tr h="5183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RU006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Acompanhamento e alteração de prontuários clínico.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682245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06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Requisitos Funcionais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Requisitos Não Funcionais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66498"/>
              </p:ext>
            </p:extLst>
          </p:nvPr>
        </p:nvGraphicFramePr>
        <p:xfrm>
          <a:off x="1219199" y="2376868"/>
          <a:ext cx="5080001" cy="37953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950">
                  <a:extLst>
                    <a:ext uri="{9D8B030D-6E8A-4147-A177-3AD203B41FA5}">
                      <a16:colId xmlns:a16="http://schemas.microsoft.com/office/drawing/2014/main" val="2165409682"/>
                    </a:ext>
                  </a:extLst>
                </a:gridCol>
                <a:gridCol w="4235051">
                  <a:extLst>
                    <a:ext uri="{9D8B030D-6E8A-4147-A177-3AD203B41FA5}">
                      <a16:colId xmlns:a16="http://schemas.microsoft.com/office/drawing/2014/main" val="2913953881"/>
                    </a:ext>
                  </a:extLst>
                </a:gridCol>
              </a:tblGrid>
              <a:tr h="440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Código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027384464"/>
                  </a:ext>
                </a:extLst>
              </a:tr>
              <a:tr h="7176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RF001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Cadastro prévio realizado pelo administrador do sistema para a utilização do sistema pelo aluno, professor e técnico,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435702296"/>
                  </a:ext>
                </a:extLst>
              </a:tr>
              <a:tr h="7176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RF002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Conclusão do cadastro efetuado pelo administrador, para o uso do aluno, professor e técnico.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441206756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RF003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Formulário para o preenchimento do prontuário por aplicação web.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508358178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RF004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Visualização do prontuário clinico.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007563393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RF005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Realização de agendamento clinico de consultas.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990239815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RF006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Atualização e alteração de dados no prontuário clinico.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159580049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871874"/>
              </p:ext>
            </p:extLst>
          </p:nvPr>
        </p:nvGraphicFramePr>
        <p:xfrm>
          <a:off x="6502401" y="2376868"/>
          <a:ext cx="5080000" cy="22473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922">
                  <a:extLst>
                    <a:ext uri="{9D8B030D-6E8A-4147-A177-3AD203B41FA5}">
                      <a16:colId xmlns:a16="http://schemas.microsoft.com/office/drawing/2014/main" val="1935241588"/>
                    </a:ext>
                  </a:extLst>
                </a:gridCol>
                <a:gridCol w="4233078">
                  <a:extLst>
                    <a:ext uri="{9D8B030D-6E8A-4147-A177-3AD203B41FA5}">
                      <a16:colId xmlns:a16="http://schemas.microsoft.com/office/drawing/2014/main" val="58782821"/>
                    </a:ext>
                  </a:extLst>
                </a:gridCol>
              </a:tblGrid>
              <a:tr h="5266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Código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Descrição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828314131"/>
                  </a:ext>
                </a:extLst>
              </a:tr>
              <a:tr h="5735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RN001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Integridade e hierarquia de acesso ao sistema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3067750986"/>
                  </a:ext>
                </a:extLst>
              </a:tr>
              <a:tr h="5735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RN002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Integridade de dados pertencentes ao sistema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108159305"/>
                  </a:ext>
                </a:extLst>
              </a:tr>
              <a:tr h="5735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RN003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Segurança e sigilo de dados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45" marR="73025" marT="3810" marB="0"/>
                </a:tc>
                <a:extLst>
                  <a:ext uri="{0D108BD9-81ED-4DB2-BD59-A6C34878D82A}">
                    <a16:rowId xmlns:a16="http://schemas.microsoft.com/office/drawing/2014/main" val="2667992717"/>
                  </a:ext>
                </a:extLst>
              </a:tr>
            </a:tbl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1" y="274638"/>
            <a:ext cx="10363200" cy="997572"/>
          </a:xfrm>
        </p:spPr>
        <p:txBody>
          <a:bodyPr/>
          <a:lstStyle/>
          <a:p>
            <a:r>
              <a:rPr lang="pt-BR" dirty="0"/>
              <a:t>Definição de 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5671" y="1715939"/>
            <a:ext cx="9210260" cy="483969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Regras de Negócios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1836986"/>
              </p:ext>
            </p:extLst>
          </p:nvPr>
        </p:nvGraphicFramePr>
        <p:xfrm>
          <a:off x="3013167" y="2363432"/>
          <a:ext cx="6775268" cy="38898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0584">
                  <a:extLst>
                    <a:ext uri="{9D8B030D-6E8A-4147-A177-3AD203B41FA5}">
                      <a16:colId xmlns:a16="http://schemas.microsoft.com/office/drawing/2014/main" val="1660903085"/>
                    </a:ext>
                  </a:extLst>
                </a:gridCol>
                <a:gridCol w="5924684">
                  <a:extLst>
                    <a:ext uri="{9D8B030D-6E8A-4147-A177-3AD203B41FA5}">
                      <a16:colId xmlns:a16="http://schemas.microsoft.com/office/drawing/2014/main" val="2946421904"/>
                    </a:ext>
                  </a:extLst>
                </a:gridCol>
              </a:tblGrid>
              <a:tr h="2253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Código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Descrição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2354009880"/>
                  </a:ext>
                </a:extLst>
              </a:tr>
              <a:tr h="486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RE001 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Qualquer modificação do prontuário feito pelo aluno, deve ser validado pelo professor.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1581468644"/>
                  </a:ext>
                </a:extLst>
              </a:tr>
              <a:tr h="245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RE002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Será permitido consultas dos prontuários pelo professor.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2700028725"/>
                  </a:ext>
                </a:extLst>
              </a:tr>
              <a:tr h="245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RE003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O técnico deve marcar, somente a primeira consulta do paciente.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3556485008"/>
                  </a:ext>
                </a:extLst>
              </a:tr>
              <a:tr h="245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RE003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Somente o professor deve encaminhar um paciente a outro(s) aluno(s).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721348588"/>
                  </a:ext>
                </a:extLst>
              </a:tr>
              <a:tr h="486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RE004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 partir da segunda consulta que o aluno poderá marcar seus próximos atendimentos.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1033772064"/>
                  </a:ext>
                </a:extLst>
              </a:tr>
              <a:tr h="486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RE005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O técnico somente cadastrará os dados e procedimentos básicos dos pacientes.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3485787743"/>
                  </a:ext>
                </a:extLst>
              </a:tr>
              <a:tr h="486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RE006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Qualquer alteração no prontuário feito pelo aluno, deve ser duplicado e manter o arquivo original.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3724841700"/>
                  </a:ext>
                </a:extLst>
              </a:tr>
              <a:tr h="245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RE007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Somente o aluno poderá modificar os prontuários.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1560646332"/>
                  </a:ext>
                </a:extLst>
              </a:tr>
              <a:tr h="2454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RE008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Somente o técnico seleciona qual paciente será atendido pelo aluno.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4083283399"/>
                  </a:ext>
                </a:extLst>
              </a:tr>
              <a:tr h="4861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RE009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Para o técnico os pacientes devem estar ordenados por complexidade alta, média e baixa.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93" marR="66735" marT="3482" marB="0"/>
                </a:tc>
                <a:extLst>
                  <a:ext uri="{0D108BD9-81ED-4DB2-BD59-A6C34878D82A}">
                    <a16:rowId xmlns:a16="http://schemas.microsoft.com/office/drawing/2014/main" val="919782156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9269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Diagrama de Classe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269"/>
            <a:ext cx="12192000" cy="6178731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49"/>
            <a:ext cx="12192000" cy="6156551"/>
          </a:xfr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701449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Diagrama de Use Case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6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348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26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7020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Problema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219201" y="1701797"/>
            <a:ext cx="10363200" cy="4897786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t-BR" dirty="0"/>
              <a:t>Trata-se de um consultório odontológico universitário em que os discentes do curso de Odontologia da UFS – Campus Lagarto, são avaliados pelos seus docentes. Atualmente todo o controle é feito manualmente através de fichas em papel de cada paciente. Essas fichas contém todo o histórico do paciente e frequentemente são editadas e atualizadas. Além disso, existe todo uma linguagem própria da ciência odontológica, por exemplo, a representação da arcada dentaria através de mapas e figuras. Dentre os formulários estão a Anamnese (uma espécie de triagem relativa à saúde clínica do paciente) em que são feitas várias perguntas, periogramas, odontogramas e anexos fotográficos.  </a:t>
            </a:r>
          </a:p>
          <a:p>
            <a:pPr marL="0" indent="0" algn="just">
              <a:buNone/>
            </a:pPr>
            <a:r>
              <a:rPr lang="pt-BR" dirty="0"/>
              <a:t>O cenário se dá pela dificuldade dos discentes em agrupar e organizar as informações – que devem ser precisas. Esses dados são armazenados em papel e escrito a mão. Para ter acesso, os alunos precisam se locomover até a clínica-escola e realizar alguma consulta ou alteração, com supervisão do professor. Não esquecendo da dificuldade que o docente também encontra, ele realiza sua avaliação reunindo todos os prontuários, tornando-o trabalhoso.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91" y="6253267"/>
            <a:ext cx="1563343" cy="6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368800" y="3374259"/>
            <a:ext cx="7478644" cy="1104976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366407"/>
            <a:ext cx="11224592" cy="44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4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4225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0691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6197601" y="3493527"/>
            <a:ext cx="3781286" cy="1104976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tx1"/>
                </a:solidFill>
              </a:rPr>
              <a:t>Protótipo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" y="322549"/>
            <a:ext cx="11224592" cy="44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7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463273"/>
            <a:ext cx="11224592" cy="4461486"/>
          </a:xfrm>
          <a:prstGeom prst="rect">
            <a:avLst/>
          </a:prstGeom>
        </p:spPr>
      </p:pic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4368799" y="3493527"/>
            <a:ext cx="8962887" cy="1104976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</a:rPr>
              <a:t>Modelo Conceitual e lógico</a:t>
            </a:r>
          </a:p>
        </p:txBody>
      </p:sp>
    </p:spTree>
    <p:extLst>
      <p:ext uri="{BB962C8B-B14F-4D97-AF65-F5344CB8AC3E}">
        <p14:creationId xmlns:p14="http://schemas.microsoft.com/office/powerpoint/2010/main" val="3501736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2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1195" t="16216" r="23478" b="529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00" t="16626" r="23369" b="52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782" t="21838" r="23369" b="5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5000" t="21741" r="23477" b="50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1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675" t="21838" r="23804" b="6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065" t="21838" r="23804" b="52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40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lin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 line" id="{4730E88D-E35B-4124-9B10-5CD4B7B48965}" vid="{B8504BC1-9991-4396-902C-84EA1E46C3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line</Template>
  <TotalTime>170</TotalTime>
  <Words>683</Words>
  <Application>Microsoft Office PowerPoint</Application>
  <PresentationFormat>Widescreen</PresentationFormat>
  <Paragraphs>98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Tema line</vt:lpstr>
      <vt:lpstr>UNIVERSIDADE FEDERAL DE SERGIPE</vt:lpstr>
      <vt:lpstr>Apresentação do PowerPoint</vt:lpstr>
      <vt:lpstr>Descrição do 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do Projeto</vt:lpstr>
      <vt:lpstr>Definição de Requisitos</vt:lpstr>
      <vt:lpstr>Definição de Requisitos</vt:lpstr>
      <vt:lpstr>Definição de Requisitos</vt:lpstr>
      <vt:lpstr>Diagrama de Classe</vt:lpstr>
      <vt:lpstr>Diagrama de Use Case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FEDERAL DE SERGIPE</dc:title>
  <dc:creator>Fabricia</dc:creator>
  <cp:lastModifiedBy>Fabricia</cp:lastModifiedBy>
  <cp:revision>14</cp:revision>
  <dcterms:created xsi:type="dcterms:W3CDTF">2017-03-23T01:03:55Z</dcterms:created>
  <dcterms:modified xsi:type="dcterms:W3CDTF">2017-03-28T00:19:02Z</dcterms:modified>
</cp:coreProperties>
</file>